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4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4.xml"/><Relationship Id="rId3" Type="http://schemas.openxmlformats.org/officeDocument/2006/relationships/image" Target="../media/image6.png"/><Relationship Id="rId7" Type="http://schemas.openxmlformats.org/officeDocument/2006/relationships/slide" Target="../slides/slide10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b063ed1ca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集素材</a:t>
            </a:r>
            <a:endParaRPr lang="en-US" sz="2400" dirty="0"/>
          </a:p>
        </p:txBody>
      </p:sp>
      <p:sp>
        <p:nvSpPr>
          <p:cNvPr id="11" name="MasterShapeName?linknodeid=c9dc07d3e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2" name="MasterShapeName?linknodeid=51e27911a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集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集素材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e970e9b1?pid=c9dc07d3e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993509604?pid=2e970e9b1&amp;color=0,55,96&amp;vtp=1&amp;bbb=1"/>
          <p:cNvSpPr/>
          <p:nvPr/>
        </p:nvSpPr>
        <p:spPr>
          <a:xfrm>
            <a:off x="502920" y="2045175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1.gunpowder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2.compass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3.wearable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.电池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.东西，物品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.出版社；新闻报道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新闻发布会派①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.压力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.紧迫的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，过去分词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）射出（光线等），放射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.打猎；枪击；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（照片或电影的）拍摄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.急速移动的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8.virtual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拓展virtual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</a:t>
            </a:r>
            <a:endParaRPr lang="en-US" altLang="zh-CN" sz="1800" dirty="0"/>
          </a:p>
        </p:txBody>
      </p:sp>
      <p:sp>
        <p:nvSpPr>
          <p:cNvPr id="4" name="QB_5_AN.2_1#993509604.blank?pid=2e970e9b1&amp;color=0,55,96&amp;vpa=1&amp;vtp=1&amp;bbb=1"/>
          <p:cNvSpPr/>
          <p:nvPr/>
        </p:nvSpPr>
        <p:spPr>
          <a:xfrm>
            <a:off x="1994376" y="20146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火药</a:t>
            </a:r>
            <a:endParaRPr lang="en-US" altLang="zh-CN" dirty="0"/>
          </a:p>
        </p:txBody>
      </p:sp>
      <p:sp>
        <p:nvSpPr>
          <p:cNvPr id="6" name="QB_5_AN.4_1#993509604.blank?pid=2e970e9b1&amp;color=0,55,96&amp;vpa=2&amp;vtp=1&amp;bbb=1"/>
          <p:cNvSpPr/>
          <p:nvPr/>
        </p:nvSpPr>
        <p:spPr>
          <a:xfrm>
            <a:off x="1753076" y="2433795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指南针，罗盘</a:t>
            </a:r>
            <a:endParaRPr lang="en-US" altLang="zh-CN" dirty="0"/>
          </a:p>
        </p:txBody>
      </p:sp>
      <p:sp>
        <p:nvSpPr>
          <p:cNvPr id="8" name="QB_5_AN.6_1#993509604.blank?pid=2e970e9b1&amp;color=0,55,96&amp;vpa=3&amp;vtp=1&amp;bbb=1"/>
          <p:cNvSpPr/>
          <p:nvPr/>
        </p:nvSpPr>
        <p:spPr>
          <a:xfrm>
            <a:off x="2115026" y="28528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可穿戴技术</a:t>
            </a:r>
            <a:endParaRPr lang="en-US" altLang="zh-CN" dirty="0"/>
          </a:p>
        </p:txBody>
      </p:sp>
      <p:sp>
        <p:nvSpPr>
          <p:cNvPr id="10" name="QB_5_AN.8_1#993509604.blank?pid=2e970e9b1&amp;color=0,55,96&amp;vpa=4&amp;vtp=1&amp;bbb=1"/>
          <p:cNvSpPr/>
          <p:nvPr/>
        </p:nvSpPr>
        <p:spPr>
          <a:xfrm>
            <a:off x="654526" y="3259295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battery</a:t>
            </a:r>
            <a:endParaRPr lang="en-US" altLang="zh-CN" dirty="0"/>
          </a:p>
        </p:txBody>
      </p:sp>
      <p:sp>
        <p:nvSpPr>
          <p:cNvPr id="12" name="QB_5_AN.10_1#993509604.blank?pid=2e970e9b1&amp;color=0,55,96&amp;vpa=5&amp;vtp=1&amp;bbb=1"/>
          <p:cNvSpPr/>
          <p:nvPr/>
        </p:nvSpPr>
        <p:spPr>
          <a:xfrm>
            <a:off x="654526" y="3691095"/>
            <a:ext cx="10388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stuff填满</a:t>
            </a:r>
            <a:endParaRPr lang="en-US" altLang="zh-CN" dirty="0"/>
          </a:p>
        </p:txBody>
      </p:sp>
      <p:sp>
        <p:nvSpPr>
          <p:cNvPr id="13" name="QB_5_AN.11_1#993509604.blank?pid=2e970e9b1&amp;color=0,55,96&amp;vpa=6&amp;vtp=1&amp;bbb=1"/>
          <p:cNvSpPr/>
          <p:nvPr/>
        </p:nvSpPr>
        <p:spPr>
          <a:xfrm>
            <a:off x="3410426" y="36910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装满</a:t>
            </a:r>
            <a:endParaRPr lang="en-US" altLang="zh-CN" dirty="0"/>
          </a:p>
        </p:txBody>
      </p:sp>
      <p:sp>
        <p:nvSpPr>
          <p:cNvPr id="15" name="QB_5_AN.13_1#993509604.blank?pid=2e970e9b1&amp;color=0,55,96&amp;vpa=7&amp;vtp=1&amp;bbb=1"/>
          <p:cNvSpPr/>
          <p:nvPr/>
        </p:nvSpPr>
        <p:spPr>
          <a:xfrm>
            <a:off x="679926" y="409749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</a:t>
            </a:r>
            <a:endParaRPr lang="en-US" altLang="zh-CN" dirty="0"/>
          </a:p>
        </p:txBody>
      </p:sp>
      <p:sp>
        <p:nvSpPr>
          <p:cNvPr id="16" name="QB_5_AN.14_1#993509604.blank?pid=2e970e9b1&amp;color=0,55,96&amp;vpa=8&amp;vtp=1&amp;bbb=1"/>
          <p:cNvSpPr/>
          <p:nvPr/>
        </p:nvSpPr>
        <p:spPr>
          <a:xfrm>
            <a:off x="4553426" y="409749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</a:t>
            </a:r>
            <a:endParaRPr lang="en-US" altLang="zh-CN" dirty="0"/>
          </a:p>
        </p:txBody>
      </p:sp>
      <p:sp>
        <p:nvSpPr>
          <p:cNvPr id="17" name="QB_5_AN.15_1#993509604.blank?pid=2e970e9b1&amp;color=0,55,96&amp;vpa=9&amp;vtp=1&amp;bbb=1"/>
          <p:cNvSpPr/>
          <p:nvPr/>
        </p:nvSpPr>
        <p:spPr>
          <a:xfrm>
            <a:off x="5366226" y="4110195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conference</a:t>
            </a:r>
            <a:endParaRPr lang="en-US" altLang="zh-CN" dirty="0"/>
          </a:p>
        </p:txBody>
      </p:sp>
      <p:sp>
        <p:nvSpPr>
          <p:cNvPr id="18" name="QB_5_AN.16_1#993509604.blank?pid=2e970e9b1&amp;color=0,55,96&amp;vpa=10&amp;vtp=1&amp;bbb=1"/>
          <p:cNvSpPr/>
          <p:nvPr/>
        </p:nvSpPr>
        <p:spPr>
          <a:xfrm>
            <a:off x="8287225" y="409749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pressure</a:t>
            </a:r>
            <a:endParaRPr lang="en-US" altLang="zh-CN" dirty="0"/>
          </a:p>
        </p:txBody>
      </p:sp>
      <p:sp>
        <p:nvSpPr>
          <p:cNvPr id="19" name="QB_5_AN.17_1#993509604.blank?pid=2e970e9b1&amp;color=0,55,96&amp;vpa=11&amp;vtp=1&amp;bbb=1"/>
          <p:cNvSpPr/>
          <p:nvPr/>
        </p:nvSpPr>
        <p:spPr>
          <a:xfrm>
            <a:off x="470376" y="451659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pressing</a:t>
            </a:r>
            <a:endParaRPr lang="en-US" altLang="zh-CN" dirty="0"/>
          </a:p>
        </p:txBody>
      </p:sp>
      <p:sp>
        <p:nvSpPr>
          <p:cNvPr id="21" name="QB_5_AN.19_1#993509604.blank?pid=2e970e9b1&amp;color=0,55,96&amp;vpa=12&amp;vtp=1&amp;bbb=1"/>
          <p:cNvSpPr/>
          <p:nvPr/>
        </p:nvSpPr>
        <p:spPr>
          <a:xfrm>
            <a:off x="667226" y="494839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</a:t>
            </a:r>
            <a:endParaRPr lang="en-US" altLang="zh-CN" dirty="0"/>
          </a:p>
        </p:txBody>
      </p:sp>
      <p:sp>
        <p:nvSpPr>
          <p:cNvPr id="22" name="QB_5_AN.20_1#993509604.blank?pid=2e970e9b1&amp;color=0,55,96&amp;vpa=13&amp;vtp=1&amp;bbb=1"/>
          <p:cNvSpPr/>
          <p:nvPr/>
        </p:nvSpPr>
        <p:spPr>
          <a:xfrm>
            <a:off x="2540476" y="4948395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shot</a:t>
            </a:r>
            <a:endParaRPr lang="en-US" altLang="zh-CN" dirty="0"/>
          </a:p>
        </p:txBody>
      </p:sp>
      <p:sp>
        <p:nvSpPr>
          <p:cNvPr id="23" name="QB_5_AN.21_1#993509604.blank?pid=2e970e9b1&amp;color=0,55,96&amp;vpa=14&amp;vtp=1&amp;bbb=1"/>
          <p:cNvSpPr/>
          <p:nvPr/>
        </p:nvSpPr>
        <p:spPr>
          <a:xfrm>
            <a:off x="4254976" y="4948395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shot</a:t>
            </a:r>
            <a:endParaRPr lang="en-US" altLang="zh-CN" dirty="0"/>
          </a:p>
        </p:txBody>
      </p:sp>
      <p:sp>
        <p:nvSpPr>
          <p:cNvPr id="24" name="QB_5_AN.22_1#993509604.blank?pid=2e970e9b1&amp;color=0,55,96&amp;vpa=15&amp;vtp=1&amp;bbb=1"/>
          <p:cNvSpPr/>
          <p:nvPr/>
        </p:nvSpPr>
        <p:spPr>
          <a:xfrm>
            <a:off x="7709375" y="4935695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shooting</a:t>
            </a:r>
            <a:endParaRPr lang="en-US" altLang="zh-CN" dirty="0"/>
          </a:p>
        </p:txBody>
      </p:sp>
      <p:sp>
        <p:nvSpPr>
          <p:cNvPr id="26" name="QB_5_AN.24_1#993509604.blank?pid=2e970e9b1&amp;color=0,55,96&amp;vpa=16&amp;vtp=1&amp;bbb=1"/>
          <p:cNvSpPr/>
          <p:nvPr/>
        </p:nvSpPr>
        <p:spPr>
          <a:xfrm>
            <a:off x="1740376" y="576564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虚拟的，模拟的</a:t>
            </a:r>
            <a:endParaRPr lang="en-US" altLang="zh-CN" dirty="0"/>
          </a:p>
        </p:txBody>
      </p:sp>
      <p:sp>
        <p:nvSpPr>
          <p:cNvPr id="27" name="QB_5_AN.25_1#993509604.blank?pid=2e970e9b1&amp;color=0,55,96&amp;vpa=17&amp;vtp=1&amp;bbb=1"/>
          <p:cNvSpPr/>
          <p:nvPr/>
        </p:nvSpPr>
        <p:spPr>
          <a:xfrm>
            <a:off x="5550376" y="576564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虚拟现实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6" grpId="0" build="p" animBg="1"/>
      <p:bldP spid="2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6_1#656cca547?sp=1&amp;pid=2e970e9b1&amp;color=0,55,96&amp;vtp=1&amp;bt=1&amp;bbb=1&amp;hb=1"/>
          <p:cNvSpPr/>
          <p:nvPr/>
        </p:nvSpPr>
        <p:spPr>
          <a:xfrm>
            <a:off x="502920" y="1508761"/>
            <a:ext cx="10570464" cy="684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.易弯曲的，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柔韧的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反义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.缺乏弹性的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.灵活地；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柔韧地；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有弹性地</a:t>
            </a:r>
            <a:endParaRPr lang="en-US" altLang="zh-CN" dirty="0"/>
          </a:p>
        </p:txBody>
      </p:sp>
      <p:sp>
        <p:nvSpPr>
          <p:cNvPr id="3" name="QB_5_BD.26_2#656cca547?sp=1&amp;pid=2e970e9b1&amp;color=0,55,96&amp;vtp=1&amp;bbb=1"/>
          <p:cNvSpPr/>
          <p:nvPr/>
        </p:nvSpPr>
        <p:spPr>
          <a:xfrm>
            <a:off x="502920" y="2224406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.灵活性；弹性；柔韧性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弹性工作时间</a:t>
            </a:r>
            <a:endParaRPr lang="en-US" altLang="zh-CN" sz="1800" dirty="0"/>
          </a:p>
        </p:txBody>
      </p:sp>
      <p:sp>
        <p:nvSpPr>
          <p:cNvPr id="4" name="QB_5_AN.27_1#656cca547.blank?pid=2e970e9b1&amp;color=0,55,96&amp;vpa=18&amp;vtp=1&amp;bbb=1"/>
          <p:cNvSpPr/>
          <p:nvPr/>
        </p:nvSpPr>
        <p:spPr>
          <a:xfrm>
            <a:off x="679926" y="1479614"/>
            <a:ext cx="865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flexible</a:t>
            </a:r>
            <a:endParaRPr lang="en-US" altLang="zh-CN" dirty="0"/>
          </a:p>
        </p:txBody>
      </p:sp>
      <p:sp>
        <p:nvSpPr>
          <p:cNvPr id="5" name="QB_5_AN.28_1#656cca547.blank?pid=2e970e9b1&amp;color=0,55,96&amp;vpa=19&amp;vtp=1&amp;bbb=1"/>
          <p:cNvSpPr/>
          <p:nvPr/>
        </p:nvSpPr>
        <p:spPr>
          <a:xfrm>
            <a:off x="4420076" y="1479614"/>
            <a:ext cx="10429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inflexible</a:t>
            </a:r>
            <a:endParaRPr lang="en-US" altLang="zh-CN" dirty="0"/>
          </a:p>
        </p:txBody>
      </p:sp>
      <p:sp>
        <p:nvSpPr>
          <p:cNvPr id="6" name="QB_5_AN.29_1#656cca547.blank?pid=2e970e9b1&amp;color=0,55,96&amp;vpa=20&amp;vtp=1&amp;bbb=1"/>
          <p:cNvSpPr/>
          <p:nvPr/>
        </p:nvSpPr>
        <p:spPr>
          <a:xfrm>
            <a:off x="7652225" y="1466914"/>
            <a:ext cx="8778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flexibly</a:t>
            </a:r>
            <a:endParaRPr lang="en-US" altLang="zh-CN" dirty="0"/>
          </a:p>
        </p:txBody>
      </p:sp>
      <p:sp>
        <p:nvSpPr>
          <p:cNvPr id="7" name="QB_5_AN.30_1#656cca547.blank?pid=2e970e9b1&amp;color=0,55,96&amp;vpa=21&amp;vtp=1&amp;bbb=1"/>
          <p:cNvSpPr/>
          <p:nvPr/>
        </p:nvSpPr>
        <p:spPr>
          <a:xfrm>
            <a:off x="749776" y="2182559"/>
            <a:ext cx="10683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flexibility</a:t>
            </a:r>
            <a:endParaRPr lang="en-US" altLang="zh-CN" dirty="0"/>
          </a:p>
        </p:txBody>
      </p:sp>
      <p:sp>
        <p:nvSpPr>
          <p:cNvPr id="8" name="QB_5_AN.31_1#656cca547.blank?pid=2e970e9b1&amp;color=0,55,96&amp;vpa=22&amp;vtp=1&amp;bbb=1"/>
          <p:cNvSpPr/>
          <p:nvPr/>
        </p:nvSpPr>
        <p:spPr>
          <a:xfrm>
            <a:off x="965676" y="2542224"/>
            <a:ext cx="865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flexible</a:t>
            </a:r>
            <a:endParaRPr lang="en-US" altLang="zh-CN" dirty="0"/>
          </a:p>
        </p:txBody>
      </p:sp>
      <p:sp>
        <p:nvSpPr>
          <p:cNvPr id="9" name="QB_5_AN.32_1#656cca547.blank?pid=2e970e9b1&amp;color=0,55,96&amp;vpa=23&amp;vtp=1&amp;bbb=1"/>
          <p:cNvSpPr/>
          <p:nvPr/>
        </p:nvSpPr>
        <p:spPr>
          <a:xfrm>
            <a:off x="1956276" y="2529524"/>
            <a:ext cx="9286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endParaRPr lang="en-US" altLang="zh-CN" dirty="0"/>
          </a:p>
        </p:txBody>
      </p:sp>
      <p:sp>
        <p:nvSpPr>
          <p:cNvPr id="10" name="QB_5_AN.33_1#656cca547.blank?pid=2e970e9b1&amp;color=0,55,96&amp;vpa=24&amp;vtp=1&amp;bbb=1"/>
          <p:cNvSpPr/>
          <p:nvPr/>
        </p:nvSpPr>
        <p:spPr>
          <a:xfrm>
            <a:off x="2997676" y="2542224"/>
            <a:ext cx="6746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endParaRPr lang="en-US" altLang="zh-CN" dirty="0"/>
          </a:p>
        </p:txBody>
      </p:sp>
      <p:sp>
        <p:nvSpPr>
          <p:cNvPr id="11" name="QB_5_BD.34_1#be2b61d91?pid=2e970e9b1&amp;color=0,55,96&amp;vtp=1&amp;bbb=1"/>
          <p:cNvSpPr/>
          <p:nvPr/>
        </p:nvSpPr>
        <p:spPr>
          <a:xfrm>
            <a:off x="502920" y="2948052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10.compute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.电脑</a:t>
            </a: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.有能力的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 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sth有能力做某事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.才能，能力</a:t>
            </a:r>
            <a:endParaRPr lang="en-US" altLang="zh-CN" sz="1800" dirty="0"/>
          </a:p>
        </p:txBody>
      </p:sp>
      <p:sp>
        <p:nvSpPr>
          <p:cNvPr id="12" name="QB_5_AN.35_1#be2b61d91.blank?pid=2e970e9b1&amp;color=0,55,96&amp;vpa=25&amp;vtp=1&amp;bbb=1"/>
          <p:cNvSpPr/>
          <p:nvPr/>
        </p:nvSpPr>
        <p:spPr>
          <a:xfrm>
            <a:off x="1854676" y="2918905"/>
            <a:ext cx="6238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计算</a:t>
            </a:r>
            <a:endParaRPr lang="en-US" altLang="zh-CN" dirty="0"/>
          </a:p>
        </p:txBody>
      </p:sp>
      <p:sp>
        <p:nvSpPr>
          <p:cNvPr id="13" name="QB_5_AN.36_1#be2b61d91.blank?pid=2e970e9b1&amp;color=0,55,96&amp;vpa=26&amp;vtp=1&amp;bbb=1"/>
          <p:cNvSpPr/>
          <p:nvPr/>
        </p:nvSpPr>
        <p:spPr>
          <a:xfrm>
            <a:off x="2857976" y="2906205"/>
            <a:ext cx="10302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</a:t>
            </a:r>
            <a:endParaRPr lang="en-US" altLang="zh-CN" dirty="0"/>
          </a:p>
        </p:txBody>
      </p:sp>
      <p:sp>
        <p:nvSpPr>
          <p:cNvPr id="15" name="QB_5_AN.38_1#be2b61d91.blank?pid=2e970e9b1&amp;color=0,55,96&amp;vpa=27&amp;vtp=1&amp;bbb=1"/>
          <p:cNvSpPr/>
          <p:nvPr/>
        </p:nvSpPr>
        <p:spPr>
          <a:xfrm>
            <a:off x="785717" y="3253170"/>
            <a:ext cx="865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capable</a:t>
            </a:r>
            <a:endParaRPr lang="en-US" altLang="zh-CN" dirty="0"/>
          </a:p>
        </p:txBody>
      </p:sp>
      <p:sp>
        <p:nvSpPr>
          <p:cNvPr id="16" name="QB_5_AN.39_1#be2b61d91.blank?pid=2e970e9b1&amp;color=0,55,96&amp;vpa=28&amp;vtp=1&amp;bbb=1"/>
          <p:cNvSpPr/>
          <p:nvPr/>
        </p:nvSpPr>
        <p:spPr>
          <a:xfrm>
            <a:off x="3979767" y="3253170"/>
            <a:ext cx="865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capable</a:t>
            </a:r>
            <a:endParaRPr lang="en-US" altLang="zh-CN" dirty="0"/>
          </a:p>
        </p:txBody>
      </p:sp>
      <p:sp>
        <p:nvSpPr>
          <p:cNvPr id="17" name="QB_5_AN.40_1#be2b61d91.blank?pid=2e970e9b1&amp;color=0,55,96&amp;vpa=29&amp;vtp=1&amp;bbb=1"/>
          <p:cNvSpPr/>
          <p:nvPr/>
        </p:nvSpPr>
        <p:spPr>
          <a:xfrm>
            <a:off x="4970367" y="3265870"/>
            <a:ext cx="357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8" name="QB_5_AN.41_1#be2b61d91.blank?pid=2e970e9b1&amp;color=0,55,96&amp;vpa=30&amp;vtp=1&amp;bbb=1"/>
          <p:cNvSpPr/>
          <p:nvPr/>
        </p:nvSpPr>
        <p:spPr>
          <a:xfrm>
            <a:off x="5440267" y="3253170"/>
            <a:ext cx="6873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endParaRPr lang="en-US" altLang="zh-CN" dirty="0"/>
          </a:p>
        </p:txBody>
      </p:sp>
      <p:sp>
        <p:nvSpPr>
          <p:cNvPr id="19" name="QB_5_AN.42_1#be2b61d91.blank?pid=2e970e9b1&amp;color=0,55,96&amp;vpa=31&amp;vtp=1&amp;bbb=1"/>
          <p:cNvSpPr/>
          <p:nvPr/>
        </p:nvSpPr>
        <p:spPr>
          <a:xfrm>
            <a:off x="8259667" y="3253170"/>
            <a:ext cx="10683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capability</a:t>
            </a:r>
            <a:endParaRPr lang="en-US" altLang="zh-CN" dirty="0"/>
          </a:p>
        </p:txBody>
      </p:sp>
      <p:sp>
        <p:nvSpPr>
          <p:cNvPr id="20" name="QB_5_BD.43_1#a8733d4cf?sp=1&amp;pid=2e970e9b1&amp;color=0,55,96&amp;vtp=1&amp;bbb=1"/>
          <p:cNvSpPr/>
          <p:nvPr/>
        </p:nvSpPr>
        <p:spPr>
          <a:xfrm>
            <a:off x="502920" y="3668523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.渴望，欲望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.渴望，期望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.理想的；值得做的</a:t>
            </a:r>
            <a:endParaRPr lang="en-US" altLang="zh-CN" sz="1800" dirty="0"/>
          </a:p>
        </p:txBody>
      </p:sp>
      <p:sp>
        <p:nvSpPr>
          <p:cNvPr id="21" name="QB_5_AN.44_1#a8733d4cf.blank?pid=2e970e9b1&amp;color=0,55,96&amp;vpa=32&amp;vtp=1&amp;bbb=1"/>
          <p:cNvSpPr/>
          <p:nvPr/>
        </p:nvSpPr>
        <p:spPr>
          <a:xfrm>
            <a:off x="806926" y="3639376"/>
            <a:ext cx="7127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endParaRPr lang="en-US" altLang="zh-CN" dirty="0"/>
          </a:p>
        </p:txBody>
      </p:sp>
      <p:sp>
        <p:nvSpPr>
          <p:cNvPr id="22" name="QB_5_AN.45_1#a8733d4cf.blank?pid=2e970e9b1&amp;color=0,55,96&amp;vpa=33&amp;vtp=1&amp;bbb=1"/>
          <p:cNvSpPr/>
          <p:nvPr/>
        </p:nvSpPr>
        <p:spPr>
          <a:xfrm>
            <a:off x="724376" y="3986341"/>
            <a:ext cx="992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desirable</a:t>
            </a:r>
            <a:endParaRPr lang="en-US" altLang="zh-CN" dirty="0"/>
          </a:p>
        </p:txBody>
      </p:sp>
      <p:sp>
        <p:nvSpPr>
          <p:cNvPr id="23" name="QB_5_BD.46_1#e35b1b1c5?pid=2e970e9b1&amp;color=0,55,96&amp;vtp=1&amp;bbb=1"/>
          <p:cNvSpPr/>
          <p:nvPr/>
        </p:nvSpPr>
        <p:spPr>
          <a:xfrm>
            <a:off x="502920" y="4388994"/>
            <a:ext cx="10570464" cy="1786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有史以来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，纵观历史</a:t>
            </a: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除此之外，另外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方面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导致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别轻易说决不</a:t>
            </a:r>
            <a:endParaRPr lang="en-US" altLang="zh-CN" sz="1800" dirty="0"/>
          </a:p>
        </p:txBody>
      </p:sp>
      <p:sp>
        <p:nvSpPr>
          <p:cNvPr id="24" name="QB_5_AN.47_1#e35b1b1c5.blank?pid=2e970e9b1&amp;color=0,55,96&amp;vpa=34&amp;vtp=1&amp;bbb=1"/>
          <p:cNvSpPr/>
          <p:nvPr/>
        </p:nvSpPr>
        <p:spPr>
          <a:xfrm>
            <a:off x="806926" y="4347147"/>
            <a:ext cx="11699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throughout</a:t>
            </a:r>
            <a:endParaRPr lang="en-US" altLang="zh-CN" dirty="0"/>
          </a:p>
        </p:txBody>
      </p:sp>
      <p:sp>
        <p:nvSpPr>
          <p:cNvPr id="25" name="QB_5_AN.48_1#e35b1b1c5.blank?pid=2e970e9b1&amp;color=0,55,96&amp;vpa=35&amp;vtp=1&amp;bbb=1"/>
          <p:cNvSpPr/>
          <p:nvPr/>
        </p:nvSpPr>
        <p:spPr>
          <a:xfrm>
            <a:off x="2140426" y="4347147"/>
            <a:ext cx="8016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endParaRPr lang="en-US" altLang="zh-CN" dirty="0"/>
          </a:p>
        </p:txBody>
      </p:sp>
      <p:sp>
        <p:nvSpPr>
          <p:cNvPr id="27" name="QB_5_AN.50_1#e35b1b1c5.blank?pid=2e970e9b1&amp;color=0,55,96&amp;vpa=36&amp;vtp=1&amp;bbb=1"/>
          <p:cNvSpPr/>
          <p:nvPr/>
        </p:nvSpPr>
        <p:spPr>
          <a:xfrm>
            <a:off x="768826" y="4728148"/>
            <a:ext cx="344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28" name="QB_5_AN.51_1#e35b1b1c5.blank?pid=2e970e9b1&amp;color=0,55,96&amp;vpa=37&amp;vtp=1&amp;bbb=1"/>
          <p:cNvSpPr/>
          <p:nvPr/>
        </p:nvSpPr>
        <p:spPr>
          <a:xfrm>
            <a:off x="1226026" y="4728148"/>
            <a:ext cx="9159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endParaRPr lang="en-US" altLang="zh-CN" dirty="0"/>
          </a:p>
        </p:txBody>
      </p:sp>
      <p:sp>
        <p:nvSpPr>
          <p:cNvPr id="30" name="QB_5_AN.53_1#e35b1b1c5.blank?pid=2e970e9b1&amp;color=0,55,96&amp;vpa=38&amp;vtp=1&amp;bbb=1"/>
          <p:cNvSpPr/>
          <p:nvPr/>
        </p:nvSpPr>
        <p:spPr>
          <a:xfrm>
            <a:off x="768826" y="5096447"/>
            <a:ext cx="344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31" name="QB_5_AN.54_1#e35b1b1c5.blank?pid=2e970e9b1&amp;color=0,55,96&amp;vpa=39&amp;vtp=1&amp;bbb=1"/>
          <p:cNvSpPr/>
          <p:nvPr/>
        </p:nvSpPr>
        <p:spPr>
          <a:xfrm>
            <a:off x="1226026" y="5096447"/>
            <a:ext cx="6746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terms</a:t>
            </a:r>
            <a:endParaRPr lang="en-US" altLang="zh-CN" dirty="0"/>
          </a:p>
        </p:txBody>
      </p:sp>
      <p:sp>
        <p:nvSpPr>
          <p:cNvPr id="32" name="QB_5_AN.55_1#e35b1b1c5.blank?pid=2e970e9b1&amp;color=0,55,96&amp;vpa=40&amp;vtp=1&amp;bbb=1"/>
          <p:cNvSpPr/>
          <p:nvPr/>
        </p:nvSpPr>
        <p:spPr>
          <a:xfrm>
            <a:off x="2013426" y="5096447"/>
            <a:ext cx="357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34" name="QB_5_AN.57_1#e35b1b1c5.blank?pid=2e970e9b1&amp;color=0,55,96&amp;vpa=41&amp;vtp=1&amp;bbb=1"/>
          <p:cNvSpPr/>
          <p:nvPr/>
        </p:nvSpPr>
        <p:spPr>
          <a:xfrm>
            <a:off x="781526" y="5464748"/>
            <a:ext cx="5476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</a:t>
            </a:r>
            <a:endParaRPr lang="en-US" altLang="zh-CN" dirty="0"/>
          </a:p>
        </p:txBody>
      </p:sp>
      <p:sp>
        <p:nvSpPr>
          <p:cNvPr id="35" name="QB_5_AN.58_1#e35b1b1c5.blank?pid=2e970e9b1&amp;color=0,55,96&amp;vpa=42&amp;vtp=1&amp;bbb=1"/>
          <p:cNvSpPr/>
          <p:nvPr/>
        </p:nvSpPr>
        <p:spPr>
          <a:xfrm>
            <a:off x="1454626" y="5464748"/>
            <a:ext cx="344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37" name="QB_5_AN.60_1#e35b1b1c5.blank?pid=2e970e9b1&amp;color=0,55,96&amp;vpa=43&amp;vtp=1&amp;bbb=1"/>
          <p:cNvSpPr/>
          <p:nvPr/>
        </p:nvSpPr>
        <p:spPr>
          <a:xfrm>
            <a:off x="768826" y="5811711"/>
            <a:ext cx="6746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endParaRPr lang="en-US" altLang="zh-CN" dirty="0"/>
          </a:p>
        </p:txBody>
      </p:sp>
      <p:sp>
        <p:nvSpPr>
          <p:cNvPr id="38" name="QB_5_AN.61_1#e35b1b1c5.blank?pid=2e970e9b1&amp;color=0,55,96&amp;vpa=44&amp;vtp=1&amp;bbb=1"/>
          <p:cNvSpPr/>
          <p:nvPr/>
        </p:nvSpPr>
        <p:spPr>
          <a:xfrm>
            <a:off x="1556226" y="5799011"/>
            <a:ext cx="471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endParaRPr lang="en-US" altLang="zh-CN" dirty="0"/>
          </a:p>
        </p:txBody>
      </p:sp>
      <p:sp>
        <p:nvSpPr>
          <p:cNvPr id="39" name="QB_5_AN.62_1#e35b1b1c5.blank?pid=2e970e9b1&amp;color=0,55,96&amp;vpa=45&amp;vtp=1&amp;bbb=1"/>
          <p:cNvSpPr/>
          <p:nvPr/>
        </p:nvSpPr>
        <p:spPr>
          <a:xfrm>
            <a:off x="2140426" y="5811711"/>
            <a:ext cx="6746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7" grpId="0" build="p" animBg="1"/>
      <p:bldP spid="28" grpId="0" build="p" animBg="1"/>
      <p:bldP spid="30" grpId="0" build="p" animBg="1"/>
      <p:bldP spid="31" grpId="0" build="p" animBg="1"/>
      <p:bldP spid="32" grpId="0" build="p" animBg="1"/>
      <p:bldP spid="34" grpId="0" build="p" animBg="1"/>
      <p:bldP spid="35" grpId="0" build="p" animBg="1"/>
      <p:bldP spid="37" grpId="0" build="p" animBg="1"/>
      <p:bldP spid="38" grpId="0" build="p" animBg="1"/>
      <p:bldP spid="3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f4cd2e82?pid=c9dc07d3e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3c8b337ca?pid=1f4cd2e82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machine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go.一会儿我要压下控制杆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，机器就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会离开。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教材P33</a:t>
            </a:r>
            <a:endParaRPr lang="en-US" altLang="zh-CN" dirty="0"/>
          </a:p>
        </p:txBody>
      </p:sp>
      <p:pic>
        <p:nvPicPr>
          <p:cNvPr id="4" name="P_5_BD#3c8b337ca?pid=1f4cd2e82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0b8075fd?pid=1f4cd2e82&amp;color=0,55,96&amp;mp=1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</a:t>
            </a:r>
            <a:endParaRPr lang="en-US" altLang="zh-CN" sz="2200" dirty="0"/>
          </a:p>
        </p:txBody>
      </p:sp>
      <p:sp>
        <p:nvSpPr>
          <p:cNvPr id="3" name="P_6#5ef64f0e5?sp=1&amp;pid=30b8075fd&amp;color=0,55,96&amp;vtp=1&amp;bbb=1"/>
          <p:cNvSpPr/>
          <p:nvPr/>
        </p:nvSpPr>
        <p:spPr>
          <a:xfrm>
            <a:off x="502920" y="1995536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.按；压；逼迫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emergency,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button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glass.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如果遇到紧急情况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按下按钮并击碎玻璃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sth把某物紧贴在某物上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sth催促/逼迫某人做某事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她把脸贴在窗子上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他们正催促我们尽快做决定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4" name="P_6_BD#5ef64f0e5?pid=30b8075fd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89520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5ef64f0e5?sp=1&amp;pid=30b8075fd&amp;color=0,55,96&amp;mp=1&amp;vtp=1&amp;bt=1&amp;bbb=1&amp;hb=1"/>
              <p:cNvSpPr/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.报刊；出版社；印刷机；印刷;（the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press）新闻界；新闻报道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story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reported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press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television.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这件事已在报刊和电视上报道了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efore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wide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printing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press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books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treasured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objects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could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own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right.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在印刷机被广泛使用之前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书籍是珍贵的物品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它们本身就可以成为艺术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品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local/national/music/sporting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press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地方/全国/音乐/体育报刊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press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conference新闻发布会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#5ef64f0e5?sp=1&amp;pid=30b8075fd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blipFill>
                <a:blip r:embed="rId3"/>
                <a:stretch>
                  <a:fillRect l="-1384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5ef64f0e5?pid=30b8075fd&amp;color=0,55,96&amp;mp=1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64091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ef64f0e5?pid=30b8075fd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5ef64f0e5?pid=30b8075fd&amp;color=0,55,96&amp;mp=1&amp;vtp=1&amp;bt=1&amp;bb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.压力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.强迫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pressure血压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pressure承受着（急于完成某事的）压力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clock,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医生们夜以继日地工作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压力很大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②pressing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.紧迫的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我们应该关注那些更紧迫的问题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ef64f0e5?pid=30b8075fd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blue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darkening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purple,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her.一道微弱的蓝光射了过去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，变暗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成紫色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。不久，她看到了住在地球另一端的儿子的影像，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他也看到了她。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教材P33</a:t>
            </a:r>
            <a:endParaRPr lang="en-US" altLang="zh-CN" dirty="0"/>
          </a:p>
        </p:txBody>
      </p:sp>
      <p:pic>
        <p:nvPicPr>
          <p:cNvPr id="3" name="P_6_BD#5ef64f0e5?pid=30b8075fd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f0e8eb6b?pid=1f4cd2e82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#b1fa216a2?sp=1&amp;pid=2f0e8eb6b&amp;color=0,55,96&amp;vtp=1&amp;bbb=1&amp;hb=1"/>
              <p:cNvSpPr/>
              <p:nvPr/>
            </p:nvSpPr>
            <p:spPr>
              <a:xfrm>
                <a:off x="502920" y="1995536"/>
                <a:ext cx="10570464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.（shot，shot）射出（光线等），放射；发射；射击；拍摄；射门；（使朝某方向）飞快地移动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arrow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bow.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他拉弓把箭射了出去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traveled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hours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away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shoot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10-minute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time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frame.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为了在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分钟的时间内拍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我走了四个小时的路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全国乙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om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halfway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line.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汤姆在中线上射门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past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several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metres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before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finishing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line.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她在离终点线几米远的地方飞快地超过了我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shoot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射击（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表示动作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不强调是否射中的结果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shoot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down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击落；击毙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shot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target,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missed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他向目标开了枪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但没有打中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P_6#b1fa216a2?sp=1&amp;pid=2f0e8eb6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95536"/>
                <a:ext cx="10570464" cy="3703955"/>
              </a:xfrm>
              <a:prstGeom prst="rect">
                <a:avLst/>
              </a:prstGeom>
              <a:blipFill>
                <a:blip r:embed="rId3"/>
                <a:stretch>
                  <a:fillRect l="-1384" r="-173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6_BD#b1fa216a2?pid=2f0e8eb6b&amp;color=0,55,96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684507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1fa216a2?sp=1&amp;pid=2f0e8eb6b&amp;color=0,55,96&amp;mp=1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.［C］（植物的）嫩芽，幼苗；嫩枝；打猎；拍摄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amboo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竹笋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fashion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时装摄影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.［C］枪击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［U］狩猎；（照片或电影的）拍摄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.急速移动的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star流星</a:t>
            </a:r>
            <a:endParaRPr lang="en-US" altLang="zh-CN" sz="1800" dirty="0"/>
          </a:p>
        </p:txBody>
      </p:sp>
      <p:pic>
        <p:nvPicPr>
          <p:cNvPr id="3" name="P_6_BD#b1fa216a2?pid=2f0e8eb6b&amp;color=0,55,96&amp;mp=1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83584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1fa216a2?pid=2f0e8eb6b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thanks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power.此外，得益于不断提升的计算机能力，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医学和环境科学已取得了重大进展。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教材P35</a:t>
            </a:r>
            <a:endParaRPr lang="en-US" altLang="zh-CN" dirty="0"/>
          </a:p>
        </p:txBody>
      </p:sp>
      <p:pic>
        <p:nvPicPr>
          <p:cNvPr id="3" name="P_6_BD#b1fa216a2?pid=2f0e8eb6b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78a5dc1fa?pid=1f4cd2e82&amp;color=0,55,96&amp;vtp=1&amp;bbb=1"/>
          <p:cNvSpPr/>
          <p:nvPr/>
        </p:nvSpPr>
        <p:spPr>
          <a:xfrm>
            <a:off x="502920" y="27917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除此之外，另外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b966223a7?pid=78a5dc1fa&amp;color=0,55,96&amp;vtp=1&amp;bbb=1&amp;hb=1"/>
              <p:cNvSpPr/>
              <p:nvPr/>
            </p:nvSpPr>
            <p:spPr>
              <a:xfrm>
                <a:off x="502920" y="3288080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company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provides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cheap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Internet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access.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addition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shareware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freely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available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该公司提供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廉价的因特网接入服务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此外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它还推出免费的共享软件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朗文当代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addition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to除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以外（还）；此外（=besides）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②addition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.添加；加法；增加物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③additional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.额外的；附加的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④additionally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.除此之外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b966223a7?pid=78a5dc1f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0"/>
                <a:ext cx="10570464" cy="2446655"/>
              </a:xfrm>
              <a:prstGeom prst="rect">
                <a:avLst/>
              </a:prstGeom>
              <a:blipFill>
                <a:blip r:embed="rId4"/>
                <a:stretch>
                  <a:fillRect l="-1384" r="-173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b966223a7?pid=78a5dc1fa&amp;color=0,55,96&amp;tib=255,255,255&amp;iip=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280331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947766f28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947766f28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world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science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b966223a7?pid=78a5dc1fa&amp;color=0,55,96&amp;mp=1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b966223a7?pid=78a5dc1fa&amp;color=0,55,96&amp;mp=1&amp;vtp=1&amp;bt=1&amp;bbb=1"/>
          <p:cNvSpPr/>
          <p:nvPr/>
        </p:nvSpPr>
        <p:spPr>
          <a:xfrm>
            <a:off x="502920" y="1512000"/>
            <a:ext cx="10570464" cy="412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addition和in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to的用法区别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两者都有“除此之外；此外”的意思。in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addition相当于一个副词（additionally），可单独使用，通常放在句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首，其后接完整的句子；in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to中的to为介词，其后接名词（短语）、代词或动名词（短语）作宾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语，不可以单独使用。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subjects,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artistic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talents.除了学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习传统学科，学生们还被鼓励发掘自己的艺术才能。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当主语后面有in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to引起的短语时，谓语动词的数仍与主语保持一致，不受主语后面短语的影响。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book.这位老师和他的学生们都对这本书感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兴趣。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966223a7?pid=78a5dc1fa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remains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incredible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that's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spirit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invention.但仍旧重要的一点是我们对思考和创造拥有极大的渴望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，那才是真正的发明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精神。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教材P36</a:t>
            </a:r>
            <a:endParaRPr lang="en-US" altLang="zh-CN" dirty="0"/>
          </a:p>
        </p:txBody>
      </p:sp>
      <p:pic>
        <p:nvPicPr>
          <p:cNvPr id="3" name="P_6_BD#b966223a7?pid=78a5dc1fa&amp;color=0,55,96&amp;mp=1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42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eea7eaf4?pid=1f4cd2e82&amp;color=0,55,96&amp;mp=1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#bdec3429c?sp=1&amp;pid=9eea7eaf4&amp;color=0,55,96&amp;vtp=1&amp;bbb=1&amp;hb=1"/>
              <p:cNvSpPr/>
              <p:nvPr/>
            </p:nvSpPr>
            <p:spPr>
              <a:xfrm>
                <a:off x="502920" y="1995536"/>
                <a:ext cx="10570464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.［C］渴望；欲望；愿望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showed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single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never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given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remarkable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life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他向我们表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明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只要永不放弃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即使一个单一的愿望也可以创造非凡人生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浙江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（a/the）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sth/to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对某物/做某事的渴望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sth/to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不想得到某物/做某事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satisfy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满足某人的愿望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strong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happiness.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他非常渴求幸福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tried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satisfy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mother's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return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homeland.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他尽力满足他母亲想回家乡的愿望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P_6#bdec3429c?sp=1&amp;pid=9eea7eaf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95536"/>
                <a:ext cx="10570464" cy="3284855"/>
              </a:xfrm>
              <a:prstGeom prst="rect">
                <a:avLst/>
              </a:prstGeom>
              <a:blipFill>
                <a:blip r:embed="rId3"/>
                <a:stretch>
                  <a:fillRect l="-1384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6_BD#bdec3429c?pid=9eea7eaf4&amp;color=0,55,96&amp;tib=255,255,255&amp;iip=1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411967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dec3429c?pid=9eea7eaf4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.渴望;期望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不用于进行时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（sb/sth）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想要（某人/某物）做某事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期望某人做某事/渴望某物被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虚拟语气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每个人都想要生活在一个无忧无虑的世界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immediately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如果计划有任何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变动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我们希望导游立即通知我们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.想要的；期望的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该药物没有达到预期的效果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bdec3429c?pid=9eea7eaf4&amp;color=0,55,96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9874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bdec3429c?pid=9eea7eaf4&amp;color=0,55,96&amp;mp=1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07028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7a768413?pid=51e27911a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b1096d602?pid=67a768413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4720" y="2095500"/>
            <a:ext cx="4626864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b1096d602?pid=67a768413&amp;color=0,55,96&amp;vtp=1&amp;bbb=1"/>
          <p:cNvSpPr/>
          <p:nvPr/>
        </p:nvSpPr>
        <p:spPr>
          <a:xfrm>
            <a:off x="502920" y="40132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这个书名表明当今是发明的新时代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但许多人可能认为伟大的发明时代已经结束了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教材P34</a:t>
            </a:r>
            <a:endParaRPr lang="en-US" altLang="zh-CN" sz="1800" dirty="0"/>
          </a:p>
        </p:txBody>
      </p:sp>
      <p:pic>
        <p:nvPicPr>
          <p:cNvPr id="5" name="P_5_BD#b1096d602?pid=67a768413&amp;color=0,55,96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4251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b1096d602?pid=67a768413&amp;color=0,55,96&amp;mp=1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b1096d602?pid=67a768413&amp;color=0,55,96&amp;mp=1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suggest后接宾语从句的用法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①suggest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意为“表明；暗示”时，后面的宾语从句用陈述语气，从句中谓语动词的形式根据具体情况而定。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他脸上的微笑表明他很开心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lazy?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你言下之意是说我懒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②suggest表示“建议，提议”且后接宾语从句时，从句所描述的内容尚未成为事实，此时从句要用虚拟语气，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即谓语使用“should+动词原形”形式，其中should可省略。有此用法的动词还有advise，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recommend，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insist，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command，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request，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demand等。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他建议她改天再来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这种情形需要他在场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a3a89f1f?pid=51e27911a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fde763c69?pid=3a3a89f1f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1024" y="2095500"/>
            <a:ext cx="4334256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fde763c69?pid=3a3a89f1f&amp;color=0,55,96&amp;vtp=1&amp;bbb=1"/>
          <p:cNvSpPr/>
          <p:nvPr/>
        </p:nvSpPr>
        <p:spPr>
          <a:xfrm>
            <a:off x="502920" y="31242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而现在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我们发现自己正处于伟大的科技新时代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教材P35</a:t>
            </a:r>
            <a:endParaRPr lang="en-US" altLang="zh-CN" sz="1800" dirty="0"/>
          </a:p>
        </p:txBody>
      </p:sp>
      <p:pic>
        <p:nvPicPr>
          <p:cNvPr id="5" name="P_5_BD#fde763c69?pid=3a3a89f1f&amp;color=0,55,96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5361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fde763c69?pid=3a3a89f1f&amp;color=0,55,96&amp;mp=1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fde763c69?pid=3a3a89f1f&amp;color=0,55,96&amp;mp=1&amp;vtp=1&amp;bt=1&amp;bbb=1"/>
          <p:cNvSpPr/>
          <p:nvPr/>
        </p:nvSpPr>
        <p:spPr>
          <a:xfrm>
            <a:off x="502920" y="1512000"/>
            <a:ext cx="10570464" cy="3707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find+宾语+宾语补足语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”复合结构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①在“find+宾语+宾语补足语”结构中，宾语补足语可以由形容词、副词、名词（短语）、介词短语以及现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在分词（短语）、过去分词（短语）等充当。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sleeping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他睡了几个小时后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醒来发现灯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是亮着的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。（副词作宾补）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classroom,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当我走进教室时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我发现那些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学生正在非常努力地学习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。（现在分词短语作宾补，表主动和进行）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hometown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这位老人发现自己的家乡改变了很多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。（过去分词作宾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补，表被动和完成）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de763c69?pid=3a3a89f1f&amp;color=0,55,96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②“find+oneself+doing/done/介词短语/形容词等”表示“发现自己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;不知不觉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”（含有出乎意料之意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“突然”发现自己处于某种状态或来到某个地方）。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然后我发现自己被医生们包围了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ick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Mike's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迪克不知不觉地朝迈克的住处走去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此结构中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，如果宾语过长，为了保持句子平衡，常用it作形式宾语，将真正的宾语置于宾补之后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。其句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型为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：主语+find+it+宾补（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./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.）+真正的宾语。think,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feel等词均可用于此句型。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我发现对我们来说学好英语很重要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deliver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我很荣幸有机会在这里发表演讲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24042dba?pid=51e27911a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2200" dirty="0"/>
          </a:p>
        </p:txBody>
      </p:sp>
      <p:pic>
        <p:nvPicPr>
          <p:cNvPr id="3" name="P_5_BD#f5e2a0ae5?pid=124042dba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1296" y="2095500"/>
            <a:ext cx="4562856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f5e2a0ae5?pid=124042dba&amp;color=0,55,96&amp;vtp=1&amp;bbb=1"/>
          <p:cNvSpPr/>
          <p:nvPr/>
        </p:nvSpPr>
        <p:spPr>
          <a:xfrm>
            <a:off x="502920" y="4216400"/>
            <a:ext cx="10570464" cy="7915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但仍旧重要的一点是我们对思考和创造拥有极大的渴望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教材P36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  <p:pic>
        <p:nvPicPr>
          <p:cNvPr id="5" name="P_5_BD#f5e2a0ae5?pid=124042dba&amp;color=0,55,96&amp;tib=255,255,255&amp;iip=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62711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ac0653140?pid=947766f28&amp;color=0,55,96&amp;vtp=1&amp;bt=1&amp;bbb=1"/>
          <p:cNvSpPr/>
          <p:nvPr/>
        </p:nvSpPr>
        <p:spPr>
          <a:xfrm>
            <a:off x="502920" y="1508760"/>
            <a:ext cx="10570464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science.</a:t>
            </a:r>
            <a:endParaRPr lang="en-US" altLang="zh-CN" sz="1800" dirty="0"/>
          </a:p>
        </p:txBody>
      </p:sp>
      <p:pic>
        <p:nvPicPr>
          <p:cNvPr id="3" name="P_2_BD#ac0653140?pid=947766f28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993265"/>
            <a:ext cx="6729984" cy="414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f5e2a0ae5?pid=124042dba&amp;color=0,55,96&amp;mp=1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f5e2a0ae5?pid=124042dba&amp;color=0,55,96&amp;mp=1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引导的主语从句+is/was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在“what引导的主语从句+is/was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”句式中，what在主语从句中可以作主语或宾语，that引导表语从句，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that不能省略。该结构常见的表达有：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impresses/strikes/attracts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让我印象最深刻/让我感受最深/最吸引我的是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surprises/excites/annoys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让我最惊讶/最兴奋/最恼怒的是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matters/counts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真正重要的是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sb/sth+及物动词（do,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know等）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某人/某物所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impressed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restaurants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western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让我印象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最深刻的是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那个西方城市里有如此多的中国餐馆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5e2a0ae5?pid=124042dba&amp;color=0,55,96&amp;mp=1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committee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Peony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Pavilion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attracted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audience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Beijing.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令组委会兴奋的是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牡丹亭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自在北京首演以来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吸引了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越来越多的年轻观众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真正重要的是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你应该将自己的想法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付诸实践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f5e2a0ae5?pid=124042dba&amp;color=0,55,96&amp;mp=1&amp;vtp=1&amp;bt=1&amp;bbb=1"/>
          <p:cNvSpPr/>
          <p:nvPr/>
        </p:nvSpPr>
        <p:spPr>
          <a:xfrm>
            <a:off x="502920" y="151200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what引导的主语从句+is/was+表语从句”结构中，表语从句还可以由who,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how等引导。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我想知道的是你为什么又迟到了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让我惊讶的是他是如何做到的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《巩固练》L25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ac0653140?pid=947766f28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7644384" cy="432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f92c67b1.fixed?pid=947766f28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ef92c67b1.fixed?pid=947766f28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5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Starting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out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7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Understanding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aa3e711f2?pid=ef92c67b1&amp;color=0,55,96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对应练习见《巩固练》L25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1.课时任务：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能理解有关科学发明的语篇要义，读懂人物访谈，认识到人类正处在一个科技发明更新换代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的新时代，能够勇于创新并树立改变世界的信心，培养进行科学创造及发明的兴趣。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2.语篇导读：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文章以采访的形式展开，《发明新时代》一书的作者理查德·费尔赫斯特介绍了历史上重要的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科技发明及现在的科技进步，表明人类正处于一个新的发明时代。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suggest后接宾语从句的用法，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“find+宾语+宾语补足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语”复合结构，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what引导的主语从句+is/was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b98474a1?pid=b063ed1ca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Elephant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Toothpaste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［“大象牙膏”（实验）］</a:t>
            </a:r>
            <a:endParaRPr lang="en-US" altLang="zh-CN" sz="1800" dirty="0"/>
          </a:p>
        </p:txBody>
      </p:sp>
      <p:pic>
        <p:nvPicPr>
          <p:cNvPr id="3" name="P_4_BD#5b98474a1?pid=b063ed1ca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0872" y="1990409"/>
            <a:ext cx="2203704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5b98474a1?pid=b063ed1ca&amp;color=0,55,96&amp;vtp=1&amp;bbb=1&amp;hb=1"/>
          <p:cNvSpPr/>
          <p:nvPr/>
        </p:nvSpPr>
        <p:spPr>
          <a:xfrm>
            <a:off x="502920" y="3590609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elephant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toothpaste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chemical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oozing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（慢慢流出）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foam.The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toothpaste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squirting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（喷射）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elephant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brush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teeth.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b98474a1?pid=b063ed1ca&amp;color=0,55,96&amp;mp=1&amp;vtp=1&amp;bt=1&amp;bbb=1&amp;h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hydrogen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peroxide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（过氧化氢）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（酵母）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oxygen.Oxygen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liquid.The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soap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bubbles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foam.The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hydrogen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peroxide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left.Once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foam.</a:t>
            </a:r>
            <a:endParaRPr lang="en-US" altLang="zh-CN" dirty="0"/>
          </a:p>
        </p:txBody>
      </p:sp>
      <p:pic>
        <p:nvPicPr>
          <p:cNvPr id="3" name="P_4_BD#5b98474a1?htil=1&amp;pid=b063ed1ca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3856" y="3657600"/>
            <a:ext cx="138988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5b98474a1?htil=1&amp;pid=b063ed1ca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6472" y="3657600"/>
            <a:ext cx="138988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5b98474a1?htil=1&amp;pid=b063ed1ca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9088" y="3657600"/>
            <a:ext cx="138988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5b98474a1?htil=1&amp;pid=b063ed1ca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1704" y="3657600"/>
            <a:ext cx="138988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2029</Words>
  <Application>Microsoft Office PowerPoint</Application>
  <PresentationFormat>宽屏</PresentationFormat>
  <Paragraphs>264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1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2024-10-09T06:55:04Z</dcterms:created>
  <dcterms:modified xsi:type="dcterms:W3CDTF">2024-10-09T06:57:44Z</dcterms:modified>
  <cp:category/>
  <cp:contentStatus/>
</cp:coreProperties>
</file>